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125B7-A544-47F2-ACCD-9B6B447DC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E77254-72D0-4B15-A31B-52D4761C5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E0F5EC-A4FA-416B-A251-446DE1594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ECF6-F3DF-4C8E-B793-65335828FAD3}" type="datetimeFigureOut">
              <a:rPr lang="ru-RU" smtClean="0"/>
              <a:t>23.06.2022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710C0A-F1E7-49D8-863B-AF2E200D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0FF40-6E46-4721-B8A8-81D93E99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F622-BD2E-4979-9797-8A6148A76D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88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4AAE1-B662-424F-82EE-10BB40A7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055403-7C22-4623-9D91-A497B4EB3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DD8EA-CFF0-4FDE-B523-7F27949F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ECF6-F3DF-4C8E-B793-65335828FAD3}" type="datetimeFigureOut">
              <a:rPr lang="ru-RU" smtClean="0"/>
              <a:t>23.06.2022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C36B6-7D93-4947-AAE0-DA37C495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D326B-0C03-41C0-96CE-283DD1BF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F622-BD2E-4979-9797-8A6148A76D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94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2BDD65-E1D7-4F6A-8C15-E2A336653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6B3D07-F2A4-4A27-B5C6-A32104911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B5839-A781-4D38-9577-F45D7D2E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ECF6-F3DF-4C8E-B793-65335828FAD3}" type="datetimeFigureOut">
              <a:rPr lang="ru-RU" smtClean="0"/>
              <a:t>23.06.2022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FB1E2-0FB7-4B00-BB54-726EF339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1FAEA3-E40F-4C58-BA55-2CC979D1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F622-BD2E-4979-9797-8A6148A76D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59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76687-A171-4B87-82BF-4D3213C8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32B8A1-6514-48CD-A4BC-ABD540EB0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8FFD7D-D3B2-4CB2-A8B4-B84E1B73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ECF6-F3DF-4C8E-B793-65335828FAD3}" type="datetimeFigureOut">
              <a:rPr lang="ru-RU" smtClean="0"/>
              <a:t>23.06.2022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FCDACD-F878-42F0-B9CC-9F94798F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53AA85-886B-49D3-930A-C09A8AC4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F622-BD2E-4979-9797-8A6148A76D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83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E0EA9-C948-4494-997F-3BB494F0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2ECD1C-D1B6-418C-8575-D83CF6E39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8EA62-DDD5-4EA3-A6B6-A88E887C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ECF6-F3DF-4C8E-B793-65335828FAD3}" type="datetimeFigureOut">
              <a:rPr lang="ru-RU" smtClean="0"/>
              <a:t>23.06.2022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FF55B6-AAEA-4347-ABA1-F87431E6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8939E8-3419-44D3-A2BB-773C37C9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F622-BD2E-4979-9797-8A6148A76D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41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78737-BAC9-4B5A-9883-B513D75C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909294-AC48-482E-B509-432628A10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6DF66C-DD39-4477-9FAB-FD7E6B3BB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016383-CB48-4315-A0B4-509DAAF0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ECF6-F3DF-4C8E-B793-65335828FAD3}" type="datetimeFigureOut">
              <a:rPr lang="ru-RU" smtClean="0"/>
              <a:t>23.06.2022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BF1218-EDAF-4DF9-A78F-7AA5DAAD2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815F7E-D978-48B8-AD2E-722AC7D8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F622-BD2E-4979-9797-8A6148A76D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5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01824-B673-45CD-A0FB-7CC3192B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3E3C95-4509-4623-9B58-804F0519D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E505CB-CB40-49DA-9583-0B884D736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21F37D-C52C-48FA-BCD6-9B9DEDE1F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BC9ED3-DCF0-4BE0-903B-B6403F8AF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233E0-E201-48AA-9B2B-35F4E09A4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ECF6-F3DF-4C8E-B793-65335828FAD3}" type="datetimeFigureOut">
              <a:rPr lang="ru-RU" smtClean="0"/>
              <a:t>23.06.2022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202FE3-9846-4072-BC99-AA610A57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843AEF-7BFD-4AEC-B4F2-EA2F511A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F622-BD2E-4979-9797-8A6148A76D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58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E8CDA-FBAD-4C94-A111-6F257B07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3D332D-1C95-4642-AD3A-E21B655A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ECF6-F3DF-4C8E-B793-65335828FAD3}" type="datetimeFigureOut">
              <a:rPr lang="ru-RU" smtClean="0"/>
              <a:t>23.06.2022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972F5-E888-477C-8F79-F54B4DEAD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940A39-4C25-4234-8725-3D2C4599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F622-BD2E-4979-9797-8A6148A76D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12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4E0E54-5C3F-4F4D-BBFF-2966203E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ECF6-F3DF-4C8E-B793-65335828FAD3}" type="datetimeFigureOut">
              <a:rPr lang="ru-RU" smtClean="0"/>
              <a:t>23.06.2022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1B74FD-9483-42EC-ACB4-DCC73788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9043BA-D20F-4144-A524-15D06E0E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F622-BD2E-4979-9797-8A6148A76D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41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9F61F-03F0-4FDD-A60A-89B5FA6C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4F0F4E-7FB4-4C1E-99D5-9E8848DB2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DDE7DF-E85E-42F2-9B4C-FCA5D7767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C93C6E-2D0C-448A-9F16-D4E63DE6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ECF6-F3DF-4C8E-B793-65335828FAD3}" type="datetimeFigureOut">
              <a:rPr lang="ru-RU" smtClean="0"/>
              <a:t>23.06.2022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9E87A2-70F8-42AC-A1BF-7D02FBBF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341F50-1687-4C39-83F0-D91BCB34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F622-BD2E-4979-9797-8A6148A76D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59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43A6B-5D7A-453E-B0F0-AF769B0E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EE6285-36DA-40F0-A65A-602F7C5D5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2C76BA-B180-48B9-8875-D0D078D94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395100-DD71-4572-920D-2BE09193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ECF6-F3DF-4C8E-B793-65335828FAD3}" type="datetimeFigureOut">
              <a:rPr lang="ru-RU" smtClean="0"/>
              <a:t>23.06.2022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53AFA0-B3FF-49AA-BFBD-0D57E2F6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5E0D01-2D01-4932-985F-668F5E78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F622-BD2E-4979-9797-8A6148A76D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27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A809F-C82E-48DA-930A-4B1AE292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D17D0C-4400-48A9-AB82-F6F797C9A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6406A2-D9CF-4921-A5C3-D497AEB8E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EECF6-F3DF-4C8E-B793-65335828FAD3}" type="datetimeFigureOut">
              <a:rPr lang="ru-RU" smtClean="0"/>
              <a:t>23.06.2022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55F0A-A8CE-4C37-BB77-AB3B57573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801D2-6431-485B-902F-8CCF8EEE1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F622-BD2E-4979-9797-8A6148A76D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95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A0E1F75-F68C-A246-AFDE-8AC75E406EB4}"/>
              </a:ext>
            </a:extLst>
          </p:cNvPr>
          <p:cNvSpPr txBox="1"/>
          <p:nvPr/>
        </p:nvSpPr>
        <p:spPr>
          <a:xfrm>
            <a:off x="2804932" y="-1694"/>
            <a:ext cx="9387068" cy="1548000"/>
          </a:xfrm>
          <a:prstGeom prst="rect">
            <a:avLst/>
          </a:prstGeom>
          <a:solidFill>
            <a:srgbClr val="005493"/>
          </a:solidFill>
        </p:spPr>
        <p:txBody>
          <a:bodyPr wrap="square" anchor="ctr">
            <a:spAutoFit/>
          </a:bodyPr>
          <a:lstStyle/>
          <a:p>
            <a:pPr algn="r"/>
            <a:r>
              <a:rPr lang="uk-UA" sz="2400" b="1" dirty="0">
                <a:solidFill>
                  <a:srgbClr val="00549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НАЦІОНАЛЬНИЙ ТЕХНІЧНИЙ УНІВЕРСИТЕТ УКРАЇНИ </a:t>
            </a:r>
            <a:br>
              <a:rPr lang="uk-UA" sz="2400" b="1" dirty="0">
                <a:solidFill>
                  <a:srgbClr val="00549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uk-UA" sz="2400" b="1" dirty="0">
                <a:solidFill>
                  <a:srgbClr val="00549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«КИЇВСЬКИЙ ПОЛІТЕХНІЧНИЙ ІНСТИТУТ </a:t>
            </a:r>
            <a:br>
              <a:rPr lang="uk-UA" sz="2400" b="1" dirty="0">
                <a:solidFill>
                  <a:srgbClr val="00549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uk-UA" sz="2400" b="1" dirty="0">
                <a:solidFill>
                  <a:srgbClr val="00549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ІМЕНІ ІГОРЯ СІКОРСЬКОГО»</a:t>
            </a:r>
            <a:endParaRPr lang="ru-UA" sz="2400" b="1">
              <a:solidFill>
                <a:srgbClr val="00549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FD975F-F638-E84F-A280-AB28DEDE5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13" y="1729456"/>
            <a:ext cx="3178510" cy="48383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AF90B49-E1EC-164E-B307-9DC5A409D449}"/>
              </a:ext>
            </a:extLst>
          </p:cNvPr>
          <p:cNvSpPr txBox="1"/>
          <p:nvPr/>
        </p:nvSpPr>
        <p:spPr>
          <a:xfrm>
            <a:off x="4667348" y="2625161"/>
            <a:ext cx="73094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ЗВІТ ГОЛОВИ ПРОФБЮРО ФММ</a:t>
            </a:r>
            <a:br>
              <a:rPr lang="uk-UA" sz="4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48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Кожемяченко</a:t>
            </a:r>
            <a:r>
              <a:rPr lang="uk-UA" sz="4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О.О. за 2021 рік</a:t>
            </a:r>
            <a:endParaRPr lang="ru-UA" sz="4800" b="1" dirty="0">
              <a:solidFill>
                <a:srgbClr val="005493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 Black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62C7D6-651B-D24D-9F08-67DD8A1137A1}"/>
              </a:ext>
            </a:extLst>
          </p:cNvPr>
          <p:cNvSpPr txBox="1"/>
          <p:nvPr/>
        </p:nvSpPr>
        <p:spPr>
          <a:xfrm>
            <a:off x="-1" y="-8440"/>
            <a:ext cx="9803757" cy="1548000"/>
          </a:xfrm>
          <a:prstGeom prst="rect">
            <a:avLst/>
          </a:prstGeom>
          <a:solidFill>
            <a:srgbClr val="005493"/>
          </a:solidFill>
        </p:spPr>
        <p:txBody>
          <a:bodyPr wrap="square" anchor="ctr">
            <a:spAutoFit/>
          </a:bodyPr>
          <a:lstStyle/>
          <a:p>
            <a:pPr algn="r"/>
            <a:r>
              <a:rPr lang="uk-U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НАЦІОНАЛЬНИЙ ТЕХНІЧНИЙ УНІВЕРСИТЕТ УКРАЇНИ </a:t>
            </a:r>
            <a:br>
              <a:rPr lang="uk-U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«КИЇВСЬКИЙ ПОЛІТЕХНІЧНИЙ ІНСТИТУТ </a:t>
            </a:r>
            <a:br>
              <a:rPr lang="uk-U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ІМЕНІ ІГОРЯ СІКОРСЬКОГО»</a:t>
            </a:r>
            <a:endParaRPr lang="ru-UA" sz="2400" b="1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5" name="Picture 2" descr="Герб університету | КПІ ім. Ігоря Сікорського">
            <a:extLst>
              <a:ext uri="{FF2B5EF4-FFF2-40B4-BE49-F238E27FC236}">
                <a16:creationId xmlns:a16="http://schemas.microsoft.com/office/drawing/2014/main" id="{814704FD-CAF2-FA4C-9EA6-C0C35CE0E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403" y="195831"/>
            <a:ext cx="1152950" cy="11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8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A0E1F75-F68C-A246-AFDE-8AC75E406EB4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005493"/>
          </a:solidFill>
        </p:spPr>
        <p:txBody>
          <a:bodyPr wrap="square" anchor="ctr">
            <a:spAutoFit/>
          </a:bodyPr>
          <a:lstStyle/>
          <a:p>
            <a:r>
              <a:rPr lang="uk-UA" sz="3400" b="1" dirty="0">
                <a:solidFill>
                  <a:schemeClr val="bg1"/>
                </a:solidFill>
                <a:latin typeface="Arial Black" panose="020B0A04020102020204" pitchFamily="34" charset="0"/>
                <a:cs typeface="Arial Black" panose="020B0604020202020204" pitchFamily="34" charset="0"/>
              </a:rPr>
              <a:t> 		</a:t>
            </a:r>
            <a:r>
              <a:rPr lang="uk-UA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ЧИСЕЛЬНИЙ СКЛАД І СТРУКТУРА 				ПРОФСПІЛКОВОЇ ОРГАНІЗАЦІЇ ФММ</a:t>
            </a:r>
            <a:endParaRPr lang="ru-UA" sz="3400" b="1" dirty="0">
              <a:solidFill>
                <a:schemeClr val="bg1"/>
              </a:solidFill>
              <a:latin typeface="Arial Black" panose="020B0A040201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325AAF-7D34-864F-A714-6A2F81A43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2" y="163197"/>
            <a:ext cx="1308261" cy="100635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5B792F8-D785-4C64-8AEB-331CB43E228B}"/>
              </a:ext>
            </a:extLst>
          </p:cNvPr>
          <p:cNvSpPr txBox="1">
            <a:spLocks/>
          </p:cNvSpPr>
          <p:nvPr/>
        </p:nvSpPr>
        <p:spPr>
          <a:xfrm>
            <a:off x="1228341" y="5702519"/>
            <a:ext cx="9735318" cy="8792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На обліку профспілкової організації станом на 1 квітня 2022 року перебуває  216 осіб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A63C444-2C60-4937-9AAB-973058136979}"/>
              </a:ext>
            </a:extLst>
          </p:cNvPr>
          <p:cNvSpPr txBox="1">
            <a:spLocks/>
          </p:cNvSpPr>
          <p:nvPr/>
        </p:nvSpPr>
        <p:spPr>
          <a:xfrm>
            <a:off x="822570" y="1233806"/>
            <a:ext cx="10860314" cy="47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Структура профспілкової організації</a:t>
            </a: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FD93400-6650-4E13-8BCE-B183FE723C64}"/>
              </a:ext>
            </a:extLst>
          </p:cNvPr>
          <p:cNvGrpSpPr/>
          <p:nvPr/>
        </p:nvGrpSpPr>
        <p:grpSpPr>
          <a:xfrm>
            <a:off x="1117762" y="1744205"/>
            <a:ext cx="10131520" cy="3574939"/>
            <a:chOff x="1117600" y="2690336"/>
            <a:chExt cx="10131520" cy="35749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6180FB-80CA-410C-947E-2B23C463C067}"/>
                </a:ext>
              </a:extLst>
            </p:cNvPr>
            <p:cNvSpPr txBox="1"/>
            <p:nvPr/>
          </p:nvSpPr>
          <p:spPr>
            <a:xfrm>
              <a:off x="9007612" y="2690336"/>
              <a:ext cx="1698172" cy="1384995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140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Профгрупа кафедри промислового маркетингу</a:t>
              </a:r>
            </a:p>
            <a:p>
              <a:r>
                <a:rPr lang="ru-RU" sz="140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Профгрупорг – </a:t>
              </a:r>
              <a:r>
                <a:rPr lang="ru-RU" sz="1400" err="1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Крилова</a:t>
              </a:r>
              <a:r>
                <a:rPr lang="ru-RU" sz="140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 Т.Е.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B193FA-7324-48AC-B1C7-C53C912F36F6}"/>
                </a:ext>
              </a:extLst>
            </p:cNvPr>
            <p:cNvSpPr txBox="1"/>
            <p:nvPr/>
          </p:nvSpPr>
          <p:spPr>
            <a:xfrm>
              <a:off x="9028434" y="4432210"/>
              <a:ext cx="2220686" cy="1384995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140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Профгрупа кафедри менеджменту підприємств</a:t>
              </a:r>
            </a:p>
            <a:p>
              <a:r>
                <a:rPr lang="uk-UA" sz="140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Профгрупорг – </a:t>
              </a:r>
              <a:r>
                <a:rPr lang="uk-UA" sz="1400" err="1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Жигалкевич</a:t>
              </a:r>
              <a:r>
                <a:rPr lang="uk-UA" sz="140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 Ж.М.</a:t>
              </a:r>
              <a:endParaRPr lang="ru-RU" sz="14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CF34CB-EAF5-4571-BE35-CA5F3F8FCC37}"/>
                </a:ext>
              </a:extLst>
            </p:cNvPr>
            <p:cNvSpPr txBox="1"/>
            <p:nvPr/>
          </p:nvSpPr>
          <p:spPr>
            <a:xfrm>
              <a:off x="6650918" y="4699635"/>
              <a:ext cx="2220686" cy="1384995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140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Профгрупа кафедри міжнародної економіки</a:t>
              </a:r>
            </a:p>
            <a:p>
              <a:r>
                <a:rPr lang="ru-RU" sz="140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Профгрупорг – Ткачук Н.В.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FF711F-24E3-4B96-AB34-9DA049ECCE3C}"/>
                </a:ext>
              </a:extLst>
            </p:cNvPr>
            <p:cNvSpPr txBox="1"/>
            <p:nvPr/>
          </p:nvSpPr>
          <p:spPr>
            <a:xfrm>
              <a:off x="3821295" y="4712198"/>
              <a:ext cx="2102362" cy="138499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Профгрупа кафедри економіки і підприємництва</a:t>
              </a:r>
            </a:p>
            <a:p>
              <a:r>
                <a:rPr lang="uk-UA" sz="14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Профгрупорг – Любименко Е.Б.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A9DB16-C948-4B2A-97B9-1FD83D9A12AA}"/>
                </a:ext>
              </a:extLst>
            </p:cNvPr>
            <p:cNvSpPr txBox="1"/>
            <p:nvPr/>
          </p:nvSpPr>
          <p:spPr>
            <a:xfrm>
              <a:off x="1169034" y="4449393"/>
              <a:ext cx="1878692" cy="1815882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140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Профгрупа кафедри економічної кібернетики</a:t>
              </a:r>
            </a:p>
            <a:p>
              <a:r>
                <a:rPr lang="uk-UA" sz="140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Профгрупорг – </a:t>
              </a:r>
              <a:r>
                <a:rPr lang="uk-UA" sz="1400" err="1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Ренська-Скребньова</a:t>
              </a:r>
              <a:r>
                <a:rPr lang="uk-UA" sz="140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 Н.Ю.</a:t>
              </a:r>
              <a:endParaRPr lang="ru-RU" sz="14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C6FE41-7915-4360-A70D-6380BF437CCB}"/>
                </a:ext>
              </a:extLst>
            </p:cNvPr>
            <p:cNvSpPr txBox="1"/>
            <p:nvPr/>
          </p:nvSpPr>
          <p:spPr>
            <a:xfrm>
              <a:off x="1117600" y="2769571"/>
              <a:ext cx="1985530" cy="954107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Профгрупа деканату</a:t>
              </a:r>
            </a:p>
            <a:p>
              <a:r>
                <a:rPr lang="uk-UA" sz="14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Профгрупорг – Міщук О.К.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Стрелка: вправо 15">
              <a:extLst>
                <a:ext uri="{FF2B5EF4-FFF2-40B4-BE49-F238E27FC236}">
                  <a16:creationId xmlns:a16="http://schemas.microsoft.com/office/drawing/2014/main" id="{8B78AA08-6F80-466A-88A0-7724BE8B2E06}"/>
                </a:ext>
              </a:extLst>
            </p:cNvPr>
            <p:cNvSpPr/>
            <p:nvPr/>
          </p:nvSpPr>
          <p:spPr>
            <a:xfrm>
              <a:off x="7681444" y="3429000"/>
              <a:ext cx="1326168" cy="18308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" name="Стрелка: вниз 16">
              <a:extLst>
                <a:ext uri="{FF2B5EF4-FFF2-40B4-BE49-F238E27FC236}">
                  <a16:creationId xmlns:a16="http://schemas.microsoft.com/office/drawing/2014/main" id="{1847B648-3E73-4936-AB28-E935FFA9812D}"/>
                </a:ext>
              </a:extLst>
            </p:cNvPr>
            <p:cNvSpPr/>
            <p:nvPr/>
          </p:nvSpPr>
          <p:spPr>
            <a:xfrm rot="17807874">
              <a:off x="8197109" y="3558872"/>
              <a:ext cx="236679" cy="1541972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8" name="Стрелка: вниз 17">
              <a:extLst>
                <a:ext uri="{FF2B5EF4-FFF2-40B4-BE49-F238E27FC236}">
                  <a16:creationId xmlns:a16="http://schemas.microsoft.com/office/drawing/2014/main" id="{FE7D3948-D0C4-4FD6-9A76-B72B9260976A}"/>
                </a:ext>
              </a:extLst>
            </p:cNvPr>
            <p:cNvSpPr/>
            <p:nvPr/>
          </p:nvSpPr>
          <p:spPr>
            <a:xfrm>
              <a:off x="7057456" y="4032002"/>
              <a:ext cx="202794" cy="667633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9" name="Стрелка: вниз 18">
              <a:extLst>
                <a:ext uri="{FF2B5EF4-FFF2-40B4-BE49-F238E27FC236}">
                  <a16:creationId xmlns:a16="http://schemas.microsoft.com/office/drawing/2014/main" id="{14D8399F-8B3D-4330-8CB0-CFE8B20CCC10}"/>
                </a:ext>
              </a:extLst>
            </p:cNvPr>
            <p:cNvSpPr/>
            <p:nvPr/>
          </p:nvSpPr>
          <p:spPr>
            <a:xfrm>
              <a:off x="4640808" y="4065837"/>
              <a:ext cx="202794" cy="667633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Стрелка: вниз 19">
              <a:extLst>
                <a:ext uri="{FF2B5EF4-FFF2-40B4-BE49-F238E27FC236}">
                  <a16:creationId xmlns:a16="http://schemas.microsoft.com/office/drawing/2014/main" id="{5035DD02-0AC6-418A-B035-7CD29934DB5E}"/>
                </a:ext>
              </a:extLst>
            </p:cNvPr>
            <p:cNvSpPr/>
            <p:nvPr/>
          </p:nvSpPr>
          <p:spPr>
            <a:xfrm rot="2970701">
              <a:off x="3303032" y="3927761"/>
              <a:ext cx="221938" cy="876113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Стрелка: влево 20">
              <a:extLst>
                <a:ext uri="{FF2B5EF4-FFF2-40B4-BE49-F238E27FC236}">
                  <a16:creationId xmlns:a16="http://schemas.microsoft.com/office/drawing/2014/main" id="{1CACC3F3-27B6-4A83-830A-C48BD18F87EE}"/>
                </a:ext>
              </a:extLst>
            </p:cNvPr>
            <p:cNvSpPr/>
            <p:nvPr/>
          </p:nvSpPr>
          <p:spPr>
            <a:xfrm>
              <a:off x="3103130" y="3429000"/>
              <a:ext cx="624114" cy="183086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768C4C-B6FD-4997-BE21-705B5E20D9A5}"/>
                </a:ext>
              </a:extLst>
            </p:cNvPr>
            <p:cNvSpPr txBox="1"/>
            <p:nvPr/>
          </p:nvSpPr>
          <p:spPr>
            <a:xfrm>
              <a:off x="3734063" y="2858270"/>
              <a:ext cx="4101232" cy="9541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i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Профбюро ФММ</a:t>
              </a:r>
            </a:p>
            <a:p>
              <a:r>
                <a:rPr lang="uk-UA" sz="1400" i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Голова профбюро – Кожемяченко О.О.</a:t>
              </a:r>
            </a:p>
            <a:p>
              <a:r>
                <a:rPr lang="uk-UA" sz="1400" i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Заступник голови – Ведута  Л.Л.</a:t>
              </a:r>
            </a:p>
            <a:p>
              <a:r>
                <a:rPr lang="uk-UA" sz="1400" i="1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Член профбюро – Любименко Е.Б</a:t>
              </a:r>
              <a:r>
                <a:rPr lang="uk-UA" sz="1400" dirty="0">
                  <a:solidFill>
                    <a:schemeClr val="accent5">
                      <a:lumMod val="50000"/>
                    </a:schemeClr>
                  </a:solidFill>
                  <a:latin typeface="Arial Black" panose="020B0A04020102020204" pitchFamily="34" charset="0"/>
                </a:rPr>
                <a:t>.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986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A0E1F75-F68C-A246-AFDE-8AC75E406EB4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005493"/>
          </a:solidFill>
        </p:spPr>
        <p:txBody>
          <a:bodyPr wrap="square" anchor="ctr">
            <a:spAutoFit/>
          </a:bodyPr>
          <a:lstStyle/>
          <a:p>
            <a:r>
              <a:rPr lang="uk-UA" sz="3400" b="1" dirty="0">
                <a:solidFill>
                  <a:schemeClr val="bg1"/>
                </a:solidFill>
                <a:latin typeface="Arial Black" panose="020B0A04020102020204" pitchFamily="34" charset="0"/>
                <a:cs typeface="Arial Black" panose="020B0604020202020204" pitchFamily="34" charset="0"/>
              </a:rPr>
              <a:t> 		</a:t>
            </a:r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ДОХОДИ І ВИТРАТИ ПРОФСПІЛКОВОЇ 			ОРГАНІЗАЦІЇ ФММ ЗА 2021 РІК</a:t>
            </a:r>
            <a:endParaRPr lang="ru-UA" sz="3400" b="1" dirty="0">
              <a:solidFill>
                <a:schemeClr val="bg1"/>
              </a:solidFill>
              <a:latin typeface="Arial Black" panose="020B0A040201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325AAF-7D34-864F-A714-6A2F81A43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2" y="163197"/>
            <a:ext cx="1308261" cy="1006354"/>
          </a:xfrm>
          <a:prstGeom prst="rect">
            <a:avLst/>
          </a:prstGeom>
        </p:spPr>
      </p:pic>
      <p:graphicFrame>
        <p:nvGraphicFramePr>
          <p:cNvPr id="23" name="Объект 3">
            <a:extLst>
              <a:ext uri="{FF2B5EF4-FFF2-40B4-BE49-F238E27FC236}">
                <a16:creationId xmlns:a16="http://schemas.microsoft.com/office/drawing/2014/main" id="{451D0ABD-2637-41BC-B6B7-757C5D59D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928276"/>
              </p:ext>
            </p:extLst>
          </p:nvPr>
        </p:nvGraphicFramePr>
        <p:xfrm>
          <a:off x="1550504" y="1690688"/>
          <a:ext cx="8602787" cy="4352302"/>
        </p:xfrm>
        <a:graphic>
          <a:graphicData uri="http://schemas.openxmlformats.org/drawingml/2006/table">
            <a:tbl>
              <a:tblPr/>
              <a:tblGrid>
                <a:gridCol w="6106125">
                  <a:extLst>
                    <a:ext uri="{9D8B030D-6E8A-4147-A177-3AD203B41FA5}">
                      <a16:colId xmlns:a16="http://schemas.microsoft.com/office/drawing/2014/main" val="1032174503"/>
                    </a:ext>
                  </a:extLst>
                </a:gridCol>
                <a:gridCol w="2496662">
                  <a:extLst>
                    <a:ext uri="{9D8B030D-6E8A-4147-A177-3AD203B41FA5}">
                      <a16:colId xmlns:a16="http://schemas.microsoft.com/office/drawing/2014/main" val="1672230130"/>
                    </a:ext>
                  </a:extLst>
                </a:gridCol>
              </a:tblGrid>
              <a:tr h="833071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Залишок на 1 січня 20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r>
                        <a:rPr lang="uk-UA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1 р.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181804 грн.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477679"/>
                  </a:ext>
                </a:extLst>
              </a:tr>
              <a:tr h="998481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Внески членів профспілки за 2021 р.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210031 грн.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605389"/>
                  </a:ext>
                </a:extLst>
              </a:tr>
              <a:tr h="1350218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Матеріальна допомога за заявами членів профспілки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149760 грн.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484994"/>
                  </a:ext>
                </a:extLst>
              </a:tr>
              <a:tr h="117053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Залишок на 1 січня 2022 року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242075 грн.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978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92830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A0E1F75-F68C-A246-AFDE-8AC75E406EB4}"/>
              </a:ext>
            </a:extLst>
          </p:cNvPr>
          <p:cNvSpPr txBox="1"/>
          <p:nvPr/>
        </p:nvSpPr>
        <p:spPr>
          <a:xfrm>
            <a:off x="0" y="0"/>
            <a:ext cx="12192000" cy="1320799"/>
          </a:xfrm>
          <a:prstGeom prst="rect">
            <a:avLst/>
          </a:prstGeom>
          <a:solidFill>
            <a:srgbClr val="005493"/>
          </a:solidFill>
        </p:spPr>
        <p:txBody>
          <a:bodyPr wrap="square" anchor="ctr">
            <a:noAutofit/>
          </a:bodyPr>
          <a:lstStyle/>
          <a:p>
            <a:r>
              <a:rPr lang="uk-UA" sz="3400" b="1" dirty="0">
                <a:solidFill>
                  <a:schemeClr val="bg1"/>
                </a:solidFill>
                <a:latin typeface="Arial Black" panose="020B0A04020102020204" pitchFamily="34" charset="0"/>
                <a:cs typeface="Arial Black" panose="020B0604020202020204" pitchFamily="34" charset="0"/>
              </a:rPr>
              <a:t> 		</a:t>
            </a:r>
            <a:r>
              <a:rPr lang="uk-UA" sz="3600" dirty="0">
                <a:solidFill>
                  <a:schemeClr val="bg1"/>
                </a:solidFill>
                <a:latin typeface="Arial Black" panose="020B0A04020102020204" pitchFamily="34" charset="0"/>
              </a:rPr>
              <a:t>НАПРЯМИ ДІЯЛЬНОСТІ ПРОФБЮРО 			ФММ</a:t>
            </a:r>
            <a:endParaRPr lang="ru-UA" sz="3400" b="1" dirty="0">
              <a:solidFill>
                <a:schemeClr val="bg1"/>
              </a:solidFill>
              <a:latin typeface="Arial Black" panose="020B0A040201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325AAF-7D34-864F-A714-6A2F81A43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2" y="163197"/>
            <a:ext cx="1308261" cy="1006354"/>
          </a:xfrm>
          <a:prstGeom prst="rect">
            <a:avLst/>
          </a:prstGeom>
        </p:spPr>
      </p:pic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476FA5D-7AA7-418D-9C8F-8981EE43B3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929415"/>
              </p:ext>
            </p:extLst>
          </p:nvPr>
        </p:nvGraphicFramePr>
        <p:xfrm>
          <a:off x="463632" y="1320799"/>
          <a:ext cx="11281328" cy="550376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40664">
                  <a:extLst>
                    <a:ext uri="{9D8B030D-6E8A-4147-A177-3AD203B41FA5}">
                      <a16:colId xmlns:a16="http://schemas.microsoft.com/office/drawing/2014/main" val="665035767"/>
                    </a:ext>
                  </a:extLst>
                </a:gridCol>
                <a:gridCol w="5640664">
                  <a:extLst>
                    <a:ext uri="{9D8B030D-6E8A-4147-A177-3AD203B41FA5}">
                      <a16:colId xmlns:a16="http://schemas.microsoft.com/office/drawing/2014/main" val="2798472634"/>
                    </a:ext>
                  </a:extLst>
                </a:gridCol>
              </a:tblGrid>
              <a:tr h="349558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Напрями  діяльності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Джерело фінансування</a:t>
                      </a:r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447726"/>
                  </a:ext>
                </a:extLst>
              </a:tr>
              <a:tr h="537332">
                <a:tc>
                  <a:txBody>
                    <a:bodyPr/>
                    <a:lstStyle/>
                    <a:p>
                      <a:r>
                        <a:rPr lang="uk-UA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Матеріальна допомога </a:t>
                      </a:r>
                      <a:r>
                        <a:rPr lang="uk-UA" sz="17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членам профспілки</a:t>
                      </a:r>
                      <a:endParaRPr lang="uk-UA" sz="1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Кошти </a:t>
                      </a:r>
                      <a:r>
                        <a:rPr lang="uk-UA" sz="17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профбюро ФММ</a:t>
                      </a:r>
                      <a:endParaRPr lang="uk-UA" sz="1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017002"/>
                  </a:ext>
                </a:extLst>
              </a:tr>
              <a:tr h="830201">
                <a:tc>
                  <a:txBody>
                    <a:bodyPr/>
                    <a:lstStyle/>
                    <a:p>
                      <a:r>
                        <a:rPr lang="uk-UA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Відпочинок на базах відпочинку КПІ ім. Ігоря Сікорського членів профспілки, їх дітей та онуків (9 </a:t>
                      </a:r>
                      <a:r>
                        <a:rPr lang="uk-UA" sz="17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осіб)</a:t>
                      </a:r>
                      <a:endParaRPr lang="uk-UA" sz="1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Кошти членів профспілки, кошти університету, кошти </a:t>
                      </a:r>
                      <a:r>
                        <a:rPr lang="uk-UA" sz="17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профкому КПІ</a:t>
                      </a:r>
                      <a:endParaRPr lang="uk-UA" sz="1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666243"/>
                  </a:ext>
                </a:extLst>
              </a:tr>
              <a:tr h="830201">
                <a:tc>
                  <a:txBody>
                    <a:bodyPr/>
                    <a:lstStyle/>
                    <a:p>
                      <a:r>
                        <a:rPr lang="uk-UA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Відвідування спортивних секцій спорткомплексу КПІ ім. Ігоря Сікорського (40 </a:t>
                      </a:r>
                      <a:r>
                        <a:rPr lang="uk-UA" sz="17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осіб)</a:t>
                      </a:r>
                      <a:endParaRPr lang="uk-UA" sz="1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Кошти </a:t>
                      </a:r>
                      <a:r>
                        <a:rPr lang="uk-UA" sz="17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профкому КПІ</a:t>
                      </a:r>
                      <a:endParaRPr lang="uk-UA" sz="1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440243"/>
                  </a:ext>
                </a:extLst>
              </a:tr>
              <a:tr h="582597">
                <a:tc>
                  <a:txBody>
                    <a:bodyPr/>
                    <a:lstStyle/>
                    <a:p>
                      <a:r>
                        <a:rPr lang="uk-UA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Санаторно-</a:t>
                      </a:r>
                      <a:r>
                        <a:rPr lang="uk-UA" sz="17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курортне</a:t>
                      </a:r>
                      <a:r>
                        <a:rPr lang="uk-UA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  лікування (3 особи)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7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Кошти членів профспілки, кошти профбюро ФММ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631360"/>
                  </a:ext>
                </a:extLst>
              </a:tr>
              <a:tr h="582597">
                <a:tc>
                  <a:txBody>
                    <a:bodyPr/>
                    <a:lstStyle/>
                    <a:p>
                      <a:r>
                        <a:rPr lang="uk-UA" sz="17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Відпочинок дітей в  дитячих  таборах </a:t>
                      </a:r>
                      <a:endParaRPr lang="uk-UA" sz="1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7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Кошти батьків (20%), кошти Київського міського бюджету, кошти профкому КПІ</a:t>
                      </a:r>
                      <a:endParaRPr lang="uk-UA" sz="1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231829"/>
                  </a:ext>
                </a:extLst>
              </a:tr>
              <a:tr h="830201">
                <a:tc>
                  <a:txBody>
                    <a:bodyPr/>
                    <a:lstStyle/>
                    <a:p>
                      <a:r>
                        <a:rPr lang="uk-UA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Організація культурно-масових заходів для дітей та онуків членів профспілки (58 </a:t>
                      </a:r>
                      <a:r>
                        <a:rPr lang="uk-UA" sz="17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квитків)</a:t>
                      </a:r>
                      <a:endParaRPr lang="uk-UA" sz="1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Кошти членів профспілки, кошти </a:t>
                      </a:r>
                      <a:r>
                        <a:rPr lang="uk-UA" sz="17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профбюро ФММ</a:t>
                      </a:r>
                      <a:endParaRPr lang="uk-UA" sz="17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696138"/>
                  </a:ext>
                </a:extLst>
              </a:tr>
              <a:tr h="775435">
                <a:tc>
                  <a:txBody>
                    <a:bodyPr/>
                    <a:lstStyle/>
                    <a:p>
                      <a:r>
                        <a:rPr lang="uk-UA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Організація подарунків дітям на Новий рік (62 подарунки 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Кошти профкому КПІ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980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36453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A0E1F75-F68C-A246-AFDE-8AC75E406EB4}"/>
              </a:ext>
            </a:extLst>
          </p:cNvPr>
          <p:cNvSpPr txBox="1"/>
          <p:nvPr/>
        </p:nvSpPr>
        <p:spPr>
          <a:xfrm>
            <a:off x="0" y="0"/>
            <a:ext cx="12192000" cy="1320799"/>
          </a:xfrm>
          <a:prstGeom prst="rect">
            <a:avLst/>
          </a:prstGeom>
          <a:solidFill>
            <a:srgbClr val="005493"/>
          </a:solidFill>
        </p:spPr>
        <p:txBody>
          <a:bodyPr wrap="square" anchor="ctr">
            <a:noAutofit/>
          </a:bodyPr>
          <a:lstStyle/>
          <a:p>
            <a:r>
              <a:rPr lang="uk-UA" sz="3400" b="1" dirty="0">
                <a:solidFill>
                  <a:schemeClr val="bg1"/>
                </a:solidFill>
                <a:latin typeface="Arial Black" panose="020B0A04020102020204" pitchFamily="34" charset="0"/>
                <a:cs typeface="Arial Black" panose="020B0604020202020204" pitchFamily="34" charset="0"/>
              </a:rPr>
              <a:t> 		</a:t>
            </a:r>
            <a:endParaRPr lang="ru-UA" sz="3400" b="1" dirty="0">
              <a:solidFill>
                <a:schemeClr val="bg1"/>
              </a:solidFill>
              <a:latin typeface="Arial Black" panose="020B0A040201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325AAF-7D34-864F-A714-6A2F81A43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2" y="163197"/>
            <a:ext cx="1308261" cy="100635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66FBA92-0DAD-4066-9BCC-0CE8CA01A94B}"/>
              </a:ext>
            </a:extLst>
          </p:cNvPr>
          <p:cNvSpPr txBox="1">
            <a:spLocks/>
          </p:cNvSpPr>
          <p:nvPr/>
        </p:nvSpPr>
        <p:spPr>
          <a:xfrm>
            <a:off x="838200" y="2560982"/>
            <a:ext cx="10515600" cy="1736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8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Дякую за увагу !</a:t>
            </a:r>
            <a:endParaRPr lang="ru-RU" sz="80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6758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288</Words>
  <Application>Microsoft Office PowerPoint</Application>
  <PresentationFormat>Широкоэкранный</PresentationFormat>
  <Paragraphs>50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ГОЛОВИ ПРОФБЮРО ФММ Кожемяченко О.О.</dc:title>
  <dc:creator>olga Kozhemiachenko</dc:creator>
  <cp:lastModifiedBy>Viktoriia Melnychuk</cp:lastModifiedBy>
  <cp:revision>37</cp:revision>
  <dcterms:created xsi:type="dcterms:W3CDTF">2019-03-31T17:34:34Z</dcterms:created>
  <dcterms:modified xsi:type="dcterms:W3CDTF">2022-06-23T12:00:34Z</dcterms:modified>
</cp:coreProperties>
</file>